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22" Type="http://schemas.openxmlformats.org/officeDocument/2006/relationships/slide" Target="slides/slide17.xml"/><Relationship Id="rId10" Type="http://schemas.openxmlformats.org/officeDocument/2006/relationships/slide" Target="slides/slide5.xml"/><Relationship Id="rId21" Type="http://schemas.openxmlformats.org/officeDocument/2006/relationships/slide" Target="slides/slide16.xml"/><Relationship Id="rId13" Type="http://schemas.openxmlformats.org/officeDocument/2006/relationships/slide" Target="slides/slide8.xml"/><Relationship Id="rId24" Type="http://schemas.openxmlformats.org/officeDocument/2006/relationships/slide" Target="slides/slide19.xml"/><Relationship Id="rId12" Type="http://schemas.openxmlformats.org/officeDocument/2006/relationships/slide" Target="slides/slide7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83df0844e9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83df0844e9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83be6ece3e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83be6ece3e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83be6ece3e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83be6ece3e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83be6ece3e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83be6ece3e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83df0844e9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83df0844e9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fd45a12e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7fd45a12e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83df0844e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83df0844e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7fd45a12e6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7fd45a12e6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83df0844e9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83df0844e9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83be6ece3e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83be6ece3e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83be6ece3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83be6ece3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83be6ece3e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83be6ece3e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83be6ece3e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83be6ece3e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83be6ece3e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83be6ece3e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83be6ece3e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83be6ece3e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83be6ece3e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83be6ece3e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83be6ece3e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83be6ece3e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83be6ece3e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83be6ece3e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png"/><Relationship Id="rId4" Type="http://schemas.openxmlformats.org/officeDocument/2006/relationships/image" Target="../media/image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seongkyun.github.io/papers/2019/01/06/Object_detection/" TargetMode="External"/><Relationship Id="rId4" Type="http://schemas.openxmlformats.org/officeDocument/2006/relationships/hyperlink" Target="https://woosikyang.github.io/fast-rcnn.html" TargetMode="External"/><Relationship Id="rId5" Type="http://schemas.openxmlformats.org/officeDocument/2006/relationships/hyperlink" Target="https://woosikyang.github.io/faster-rcnn.html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Relationship Id="rId4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R-CNN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2020.04.23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이종호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2"/>
          <p:cNvSpPr txBox="1"/>
          <p:nvPr/>
        </p:nvSpPr>
        <p:spPr>
          <a:xfrm>
            <a:off x="183000" y="0"/>
            <a:ext cx="8961000" cy="89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3700">
                <a:solidFill>
                  <a:srgbClr val="000000"/>
                </a:solidFill>
              </a:rPr>
              <a:t> </a:t>
            </a:r>
            <a:r>
              <a:rPr lang="ko" sz="3700"/>
              <a:t>Fast R-CNN</a:t>
            </a:r>
            <a:endParaRPr sz="3700">
              <a:solidFill>
                <a:srgbClr val="000000"/>
              </a:solidFill>
            </a:endParaRPr>
          </a:p>
        </p:txBody>
      </p:sp>
      <p:sp>
        <p:nvSpPr>
          <p:cNvPr id="129" name="Google Shape;129;p22"/>
          <p:cNvSpPr/>
          <p:nvPr/>
        </p:nvSpPr>
        <p:spPr>
          <a:xfrm>
            <a:off x="0" y="0"/>
            <a:ext cx="183000" cy="8961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0" name="Google Shape;13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4574" y="896098"/>
            <a:ext cx="5275299" cy="1513496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2"/>
          <p:cNvSpPr txBox="1"/>
          <p:nvPr/>
        </p:nvSpPr>
        <p:spPr>
          <a:xfrm>
            <a:off x="3120815" y="2409605"/>
            <a:ext cx="2938200" cy="4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350">
                <a:solidFill>
                  <a:srgbClr val="333333"/>
                </a:solidFill>
                <a:highlight>
                  <a:srgbClr val="FFFFFF"/>
                </a:highlight>
              </a:rPr>
              <a:t>RoI pooling layer 예시</a:t>
            </a:r>
            <a:endParaRPr sz="135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132" name="Google Shape;132;p22"/>
          <p:cNvSpPr txBox="1"/>
          <p:nvPr/>
        </p:nvSpPr>
        <p:spPr>
          <a:xfrm>
            <a:off x="849425" y="3167900"/>
            <a:ext cx="6945600" cy="15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43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350"/>
              <a:buChar char="-"/>
            </a:pPr>
            <a:r>
              <a:rPr lang="ko" sz="1350">
                <a:solidFill>
                  <a:srgbClr val="333333"/>
                </a:solidFill>
                <a:highlight>
                  <a:srgbClr val="FFFFFF"/>
                </a:highlight>
              </a:rPr>
              <a:t>RoI pooling layer는 Conv를 통해 생성된 feature map에서 유효한 RoI 특징을 저차원으로 매핑하기 위해 H*W로의 max pooling을 사용합니다. 여기서 H와 W는 hyperparameter입니다. 논문에서 RoI는 직사각형 모양을 띄며 (r,c,h,w)의 튜플 형태로 정의됩니다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3"/>
          <p:cNvSpPr txBox="1"/>
          <p:nvPr/>
        </p:nvSpPr>
        <p:spPr>
          <a:xfrm>
            <a:off x="183000" y="0"/>
            <a:ext cx="8961000" cy="89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3700">
                <a:solidFill>
                  <a:srgbClr val="000000"/>
                </a:solidFill>
              </a:rPr>
              <a:t> </a:t>
            </a:r>
            <a:r>
              <a:rPr lang="ko" sz="3700"/>
              <a:t>Fast R-CNN과 R-CNN 비교</a:t>
            </a:r>
            <a:endParaRPr sz="3700">
              <a:solidFill>
                <a:srgbClr val="000000"/>
              </a:solidFill>
            </a:endParaRPr>
          </a:p>
        </p:txBody>
      </p:sp>
      <p:sp>
        <p:nvSpPr>
          <p:cNvPr id="138" name="Google Shape;138;p23"/>
          <p:cNvSpPr/>
          <p:nvPr/>
        </p:nvSpPr>
        <p:spPr>
          <a:xfrm>
            <a:off x="0" y="0"/>
            <a:ext cx="183000" cy="8961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23"/>
          <p:cNvSpPr txBox="1"/>
          <p:nvPr/>
        </p:nvSpPr>
        <p:spPr>
          <a:xfrm>
            <a:off x="441350" y="1036025"/>
            <a:ext cx="8112900" cy="39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797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43A40"/>
              </a:buClr>
              <a:buSzPts val="1250"/>
              <a:buChar char="●"/>
            </a:pPr>
            <a:r>
              <a:rPr lang="ko" sz="1250">
                <a:solidFill>
                  <a:srgbClr val="343A40"/>
                </a:solidFill>
                <a:highlight>
                  <a:srgbClr val="FFFFFF"/>
                </a:highlight>
              </a:rPr>
              <a:t>R-CNN</a:t>
            </a:r>
            <a:endParaRPr sz="1250">
              <a:solidFill>
                <a:srgbClr val="343A40"/>
              </a:solidFill>
              <a:highlight>
                <a:srgbClr val="FFFFFF"/>
              </a:highlight>
            </a:endParaRPr>
          </a:p>
          <a:p>
            <a:pPr indent="-307975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43A40"/>
              </a:buClr>
              <a:buSzPts val="1250"/>
              <a:buChar char="○"/>
            </a:pPr>
            <a:r>
              <a:rPr lang="ko" sz="1250">
                <a:solidFill>
                  <a:srgbClr val="343A40"/>
                </a:solidFill>
                <a:highlight>
                  <a:srgbClr val="FFFFFF"/>
                </a:highlight>
              </a:rPr>
              <a:t>Extract image regions</a:t>
            </a:r>
            <a:endParaRPr sz="1250">
              <a:solidFill>
                <a:srgbClr val="343A40"/>
              </a:solidFill>
              <a:highlight>
                <a:srgbClr val="FFFFFF"/>
              </a:highlight>
            </a:endParaRPr>
          </a:p>
          <a:p>
            <a:pPr indent="-307975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43A40"/>
              </a:buClr>
              <a:buSzPts val="1250"/>
              <a:buChar char="○"/>
            </a:pPr>
            <a:r>
              <a:rPr lang="ko" sz="1250">
                <a:solidFill>
                  <a:srgbClr val="343A40"/>
                </a:solidFill>
                <a:highlight>
                  <a:srgbClr val="FFFFFF"/>
                </a:highlight>
              </a:rPr>
              <a:t>1 CNN per region(2000 CNNs)</a:t>
            </a:r>
            <a:endParaRPr sz="1250">
              <a:solidFill>
                <a:srgbClr val="343A40"/>
              </a:solidFill>
              <a:highlight>
                <a:srgbClr val="FFFFFF"/>
              </a:highlight>
            </a:endParaRPr>
          </a:p>
          <a:p>
            <a:pPr indent="-307975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43A40"/>
              </a:buClr>
              <a:buSzPts val="1250"/>
              <a:buChar char="○"/>
            </a:pPr>
            <a:r>
              <a:rPr lang="ko" sz="1250">
                <a:solidFill>
                  <a:srgbClr val="343A40"/>
                </a:solidFill>
                <a:highlight>
                  <a:srgbClr val="FFFFFF"/>
                </a:highlight>
              </a:rPr>
              <a:t>Classify region-based features</a:t>
            </a:r>
            <a:endParaRPr sz="1250">
              <a:solidFill>
                <a:srgbClr val="343A40"/>
              </a:solidFill>
              <a:highlight>
                <a:srgbClr val="FFFFFF"/>
              </a:highlight>
            </a:endParaRPr>
          </a:p>
          <a:p>
            <a:pPr indent="-307975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43A40"/>
              </a:buClr>
              <a:buSzPts val="1250"/>
              <a:buChar char="○"/>
            </a:pPr>
            <a:r>
              <a:rPr lang="ko" sz="1250">
                <a:solidFill>
                  <a:srgbClr val="343A40"/>
                </a:solidFill>
                <a:highlight>
                  <a:srgbClr val="FFFFFF"/>
                </a:highlight>
              </a:rPr>
              <a:t>Complexity: ~224 x 224 x 2000</a:t>
            </a:r>
            <a:endParaRPr sz="1250">
              <a:solidFill>
                <a:srgbClr val="343A40"/>
              </a:solidFill>
              <a:highlight>
                <a:srgbClr val="FFFFFF"/>
              </a:highlight>
            </a:endParaRPr>
          </a:p>
          <a:p>
            <a:pPr indent="-30797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43A40"/>
              </a:buClr>
              <a:buSzPts val="1250"/>
              <a:buChar char="●"/>
            </a:pPr>
            <a:r>
              <a:rPr lang="ko" sz="1250">
                <a:solidFill>
                  <a:srgbClr val="343A40"/>
                </a:solidFill>
                <a:highlight>
                  <a:srgbClr val="FFFFFF"/>
                </a:highlight>
              </a:rPr>
              <a:t>Fast R-CNN</a:t>
            </a:r>
            <a:endParaRPr sz="1250">
              <a:solidFill>
                <a:srgbClr val="343A40"/>
              </a:solidFill>
              <a:highlight>
                <a:srgbClr val="FFFFFF"/>
              </a:highlight>
            </a:endParaRPr>
          </a:p>
          <a:p>
            <a:pPr indent="-307975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43A40"/>
              </a:buClr>
              <a:buSzPts val="1250"/>
              <a:buChar char="○"/>
            </a:pPr>
            <a:r>
              <a:rPr lang="ko" sz="1250">
                <a:solidFill>
                  <a:srgbClr val="343A40"/>
                </a:solidFill>
                <a:highlight>
                  <a:srgbClr val="FFFFFF"/>
                </a:highlight>
              </a:rPr>
              <a:t>1 CNN on the entire image</a:t>
            </a:r>
            <a:endParaRPr sz="1250">
              <a:solidFill>
                <a:srgbClr val="343A40"/>
              </a:solidFill>
              <a:highlight>
                <a:srgbClr val="FFFFFF"/>
              </a:highlight>
            </a:endParaRPr>
          </a:p>
          <a:p>
            <a:pPr indent="-307975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43A40"/>
              </a:buClr>
              <a:buSzPts val="1250"/>
              <a:buChar char="○"/>
            </a:pPr>
            <a:r>
              <a:rPr lang="ko" sz="1250">
                <a:solidFill>
                  <a:srgbClr val="343A40"/>
                </a:solidFill>
                <a:highlight>
                  <a:srgbClr val="FFFFFF"/>
                </a:highlight>
              </a:rPr>
              <a:t>Extract features from feature map regions</a:t>
            </a:r>
            <a:endParaRPr sz="1250">
              <a:solidFill>
                <a:srgbClr val="343A40"/>
              </a:solidFill>
              <a:highlight>
                <a:srgbClr val="FFFFFF"/>
              </a:highlight>
            </a:endParaRPr>
          </a:p>
          <a:p>
            <a:pPr indent="-307975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43A40"/>
              </a:buClr>
              <a:buSzPts val="1250"/>
              <a:buChar char="○"/>
            </a:pPr>
            <a:r>
              <a:rPr lang="ko" sz="1250">
                <a:solidFill>
                  <a:srgbClr val="343A40"/>
                </a:solidFill>
                <a:highlight>
                  <a:srgbClr val="FFFFFF"/>
                </a:highlight>
              </a:rPr>
              <a:t>Classify region-based features</a:t>
            </a:r>
            <a:endParaRPr sz="1250">
              <a:solidFill>
                <a:srgbClr val="343A40"/>
              </a:solidFill>
              <a:highlight>
                <a:srgbClr val="FFFFFF"/>
              </a:highlight>
            </a:endParaRPr>
          </a:p>
          <a:p>
            <a:pPr indent="-307975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43A40"/>
              </a:buClr>
              <a:buSzPts val="1250"/>
              <a:buChar char="○"/>
            </a:pPr>
            <a:r>
              <a:rPr lang="ko" sz="1250">
                <a:solidFill>
                  <a:srgbClr val="343A40"/>
                </a:solidFill>
                <a:highlight>
                  <a:srgbClr val="FFFFFF"/>
                </a:highlight>
              </a:rPr>
              <a:t>Complexity: ~600 x 1000 x 1</a:t>
            </a:r>
            <a:endParaRPr sz="1250">
              <a:solidFill>
                <a:srgbClr val="343A40"/>
              </a:solidFill>
              <a:highlight>
                <a:srgbClr val="FFFFFF"/>
              </a:highlight>
            </a:endParaRPr>
          </a:p>
          <a:p>
            <a:pPr indent="-307975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43A40"/>
              </a:buClr>
              <a:buSzPts val="1250"/>
              <a:buChar char="○"/>
            </a:pPr>
            <a:r>
              <a:rPr lang="ko" sz="1250">
                <a:solidFill>
                  <a:srgbClr val="343A40"/>
                </a:solidFill>
                <a:highlight>
                  <a:srgbClr val="FFFFFF"/>
                </a:highlight>
              </a:rPr>
              <a:t>~160x faster than R-CNN</a:t>
            </a:r>
            <a:endParaRPr sz="1250">
              <a:solidFill>
                <a:srgbClr val="343A40"/>
              </a:solidFill>
              <a:highlight>
                <a:srgbClr val="FFFFFF"/>
              </a:highlight>
            </a:endParaRPr>
          </a:p>
          <a:p>
            <a:pPr indent="-30797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43A40"/>
              </a:buClr>
              <a:buSzPts val="1250"/>
              <a:buChar char="●"/>
            </a:pPr>
            <a:r>
              <a:rPr lang="ko" sz="1250">
                <a:solidFill>
                  <a:srgbClr val="343A40"/>
                </a:solidFill>
                <a:highlight>
                  <a:srgbClr val="FFFFFF"/>
                </a:highlight>
              </a:rPr>
              <a:t>하지만 Fast R-CNN에서 Region Proposal을 CNN Network가 아닌 Selective search 외부 알고리즘으로 수행하여 병목현상 발생</a:t>
            </a:r>
            <a:endParaRPr sz="1250">
              <a:solidFill>
                <a:srgbClr val="343A40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4"/>
          <p:cNvSpPr txBox="1"/>
          <p:nvPr/>
        </p:nvSpPr>
        <p:spPr>
          <a:xfrm>
            <a:off x="183000" y="0"/>
            <a:ext cx="8961000" cy="89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3700">
                <a:solidFill>
                  <a:srgbClr val="000000"/>
                </a:solidFill>
              </a:rPr>
              <a:t> </a:t>
            </a:r>
            <a:r>
              <a:rPr lang="ko" sz="3700"/>
              <a:t>Fast </a:t>
            </a:r>
            <a:r>
              <a:rPr lang="ko" sz="3700"/>
              <a:t>R-CNN 특징</a:t>
            </a:r>
            <a:endParaRPr sz="3700">
              <a:solidFill>
                <a:srgbClr val="000000"/>
              </a:solidFill>
            </a:endParaRPr>
          </a:p>
        </p:txBody>
      </p:sp>
      <p:sp>
        <p:nvSpPr>
          <p:cNvPr id="145" name="Google Shape;145;p24"/>
          <p:cNvSpPr/>
          <p:nvPr/>
        </p:nvSpPr>
        <p:spPr>
          <a:xfrm>
            <a:off x="0" y="0"/>
            <a:ext cx="183000" cy="8961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24"/>
          <p:cNvSpPr txBox="1"/>
          <p:nvPr/>
        </p:nvSpPr>
        <p:spPr>
          <a:xfrm>
            <a:off x="396725" y="1733050"/>
            <a:ext cx="8184900" cy="30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15151"/>
              </a:buClr>
              <a:buSzPts val="1500"/>
              <a:buFont typeface="Georgia"/>
              <a:buChar char="-"/>
            </a:pPr>
            <a:r>
              <a:rPr b="1" lang="ko" sz="1500">
                <a:solidFill>
                  <a:srgbClr val="515151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같은 image의 proposal들이 convolution layer를 공유</a:t>
            </a:r>
            <a:endParaRPr b="1" sz="1500">
              <a:solidFill>
                <a:srgbClr val="515151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15151"/>
              </a:buClr>
              <a:buSzPts val="1500"/>
              <a:buFont typeface="Georgia"/>
              <a:buChar char="-"/>
            </a:pPr>
            <a:r>
              <a:rPr b="1" lang="ko" sz="1500">
                <a:solidFill>
                  <a:srgbClr val="515151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ROI Pooling 도입</a:t>
            </a:r>
            <a:endParaRPr b="1" sz="1500">
              <a:solidFill>
                <a:srgbClr val="515151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15151"/>
              </a:buClr>
              <a:buSzPts val="1500"/>
              <a:buFont typeface="Georgia"/>
              <a:buChar char="-"/>
            </a:pPr>
            <a:r>
              <a:rPr b="1" lang="ko" sz="1500">
                <a:solidFill>
                  <a:srgbClr val="515151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전체 network이 End-to-end로 한 번에 학습</a:t>
            </a:r>
            <a:endParaRPr b="1" sz="1500">
              <a:solidFill>
                <a:srgbClr val="515151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15151"/>
              </a:buClr>
              <a:buSzPts val="1500"/>
              <a:buFont typeface="Georgia"/>
              <a:buChar char="-"/>
            </a:pPr>
            <a:r>
              <a:rPr b="1" lang="ko" sz="1500">
                <a:solidFill>
                  <a:srgbClr val="515151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R-CNN보다 빠르고 더 정확한 결과</a:t>
            </a:r>
            <a:endParaRPr b="1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5"/>
          <p:cNvSpPr txBox="1"/>
          <p:nvPr/>
        </p:nvSpPr>
        <p:spPr>
          <a:xfrm>
            <a:off x="183000" y="0"/>
            <a:ext cx="8961000" cy="89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3700">
                <a:solidFill>
                  <a:srgbClr val="000000"/>
                </a:solidFill>
              </a:rPr>
              <a:t> </a:t>
            </a:r>
            <a:r>
              <a:rPr lang="ko" sz="3700"/>
              <a:t>Faster R-CNN</a:t>
            </a:r>
            <a:endParaRPr sz="3700">
              <a:solidFill>
                <a:srgbClr val="000000"/>
              </a:solidFill>
            </a:endParaRPr>
          </a:p>
        </p:txBody>
      </p:sp>
      <p:sp>
        <p:nvSpPr>
          <p:cNvPr id="152" name="Google Shape;152;p25"/>
          <p:cNvSpPr/>
          <p:nvPr/>
        </p:nvSpPr>
        <p:spPr>
          <a:xfrm>
            <a:off x="0" y="0"/>
            <a:ext cx="183000" cy="8961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3" name="Google Shape;15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850" y="1027625"/>
            <a:ext cx="4647781" cy="3942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5"/>
          <p:cNvSpPr txBox="1"/>
          <p:nvPr/>
        </p:nvSpPr>
        <p:spPr>
          <a:xfrm>
            <a:off x="5108700" y="896100"/>
            <a:ext cx="3897600" cy="40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100"/>
              <a:buChar char="●"/>
            </a:pPr>
            <a:r>
              <a:rPr lang="ko" sz="1100">
                <a:solidFill>
                  <a:srgbClr val="24292E"/>
                </a:solidFill>
                <a:highlight>
                  <a:srgbClr val="FFFFFF"/>
                </a:highlight>
              </a:rPr>
              <a:t>RPN + Fast R-CNN</a:t>
            </a:r>
            <a:endParaRPr sz="110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100"/>
              <a:buChar char="●"/>
            </a:pPr>
            <a:r>
              <a:rPr lang="ko" sz="1100">
                <a:solidFill>
                  <a:srgbClr val="24292E"/>
                </a:solidFill>
                <a:highlight>
                  <a:srgbClr val="FFFFFF"/>
                </a:highlight>
              </a:rPr>
              <a:t>R-CNN에서는 3가지 모듈 </a:t>
            </a:r>
            <a:r>
              <a:rPr lang="ko" sz="1100">
                <a:solidFill>
                  <a:srgbClr val="24292E"/>
                </a:solidFill>
                <a:highlight>
                  <a:srgbClr val="FFFFFF"/>
                </a:highlight>
              </a:rPr>
              <a:t>(</a:t>
            </a:r>
            <a:r>
              <a:rPr lang="ko" sz="1100">
                <a:solidFill>
                  <a:srgbClr val="24292E"/>
                </a:solidFill>
                <a:highlight>
                  <a:srgbClr val="FFFFFF"/>
                </a:highlight>
              </a:rPr>
              <a:t>region proposal, classification, bounding box regression)을 각각 따로따로 수행한다.</a:t>
            </a:r>
            <a:endParaRPr sz="110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24292E"/>
                </a:solidFill>
                <a:highlight>
                  <a:srgbClr val="FFFFFF"/>
                </a:highlight>
              </a:rPr>
              <a:t>(1)region proposal 추출 → 각 region proposal별로 CNN 연산 → (2)classification, (3)bounding box regression</a:t>
            </a:r>
            <a:endParaRPr sz="110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24292E"/>
              </a:buClr>
              <a:buSzPts val="1100"/>
              <a:buChar char="●"/>
            </a:pPr>
            <a:r>
              <a:rPr lang="ko" sz="1100">
                <a:solidFill>
                  <a:srgbClr val="24292E"/>
                </a:solidFill>
                <a:highlight>
                  <a:srgbClr val="FFFFFF"/>
                </a:highlight>
              </a:rPr>
              <a:t>Fast R-CNN에서는 region proposal을 CNN level로 통과시켜 classification, bounding box regression을 하나로 묶었다.</a:t>
            </a:r>
            <a:endParaRPr sz="110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24292E"/>
                </a:solidFill>
                <a:highlight>
                  <a:srgbClr val="FFFFFF"/>
                </a:highlight>
              </a:rPr>
              <a:t> (1)region proposal 추출 → 전체 image CNN 연산 → RoI projection, RoI Pooling → (2)classification, bounding box regression</a:t>
            </a:r>
            <a:endParaRPr sz="110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24292E"/>
              </a:buClr>
              <a:buSzPts val="1100"/>
              <a:buChar char="●"/>
            </a:pPr>
            <a:r>
              <a:rPr lang="ko" sz="1050">
                <a:solidFill>
                  <a:schemeClr val="dk1"/>
                </a:solidFill>
              </a:rPr>
              <a:t>Faster R-CNN은 Fast R-CNN구조에서 conv feature map과 RoI Pooling사이에 RoI를 생성하는 Region Proposal Network가 추가된 구조이다.</a:t>
            </a:r>
            <a:endParaRPr sz="1100">
              <a:solidFill>
                <a:srgbClr val="24292E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6"/>
          <p:cNvSpPr txBox="1"/>
          <p:nvPr/>
        </p:nvSpPr>
        <p:spPr>
          <a:xfrm>
            <a:off x="183000" y="0"/>
            <a:ext cx="8961000" cy="89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3700">
                <a:solidFill>
                  <a:srgbClr val="000000"/>
                </a:solidFill>
              </a:rPr>
              <a:t> </a:t>
            </a:r>
            <a:r>
              <a:rPr lang="ko" sz="3700"/>
              <a:t>Faster R-CNN</a:t>
            </a:r>
            <a:endParaRPr sz="3700">
              <a:solidFill>
                <a:srgbClr val="000000"/>
              </a:solidFill>
            </a:endParaRPr>
          </a:p>
        </p:txBody>
      </p:sp>
      <p:sp>
        <p:nvSpPr>
          <p:cNvPr id="160" name="Google Shape;160;p26"/>
          <p:cNvSpPr/>
          <p:nvPr/>
        </p:nvSpPr>
        <p:spPr>
          <a:xfrm>
            <a:off x="0" y="0"/>
            <a:ext cx="183000" cy="8961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26"/>
          <p:cNvSpPr txBox="1"/>
          <p:nvPr/>
        </p:nvSpPr>
        <p:spPr>
          <a:xfrm>
            <a:off x="506250" y="3488925"/>
            <a:ext cx="8367900" cy="142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100"/>
              <a:buChar char="●"/>
            </a:pPr>
            <a:r>
              <a:rPr lang="ko" sz="1100">
                <a:solidFill>
                  <a:srgbClr val="24292E"/>
                </a:solidFill>
                <a:highlight>
                  <a:srgbClr val="FFFFFF"/>
                </a:highlight>
              </a:rPr>
              <a:t>Region Proposal을 RPN이라는 네트워크를 이용하여 수행(병목현상 해소)</a:t>
            </a:r>
            <a:endParaRPr sz="110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43A40"/>
              </a:buClr>
              <a:buSzPts val="1100"/>
              <a:buChar char="●"/>
            </a:pPr>
            <a:r>
              <a:rPr lang="ko" sz="1100">
                <a:solidFill>
                  <a:srgbClr val="343A40"/>
                </a:solidFill>
                <a:highlight>
                  <a:srgbClr val="FFFFFF"/>
                </a:highlight>
              </a:rPr>
              <a:t>Region Proposal 단계에서의 bottleneck 현상 제거</a:t>
            </a:r>
            <a:endParaRPr sz="1100">
              <a:solidFill>
                <a:srgbClr val="343A40"/>
              </a:solidFill>
              <a:highlight>
                <a:srgbClr val="FFFFFF"/>
              </a:highlight>
            </a:endParaRPr>
          </a:p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43A40"/>
              </a:buClr>
              <a:buSzPts val="1100"/>
              <a:buAutoNum type="alphaLcPeriod"/>
            </a:pPr>
            <a:r>
              <a:rPr lang="ko" sz="1100">
                <a:solidFill>
                  <a:srgbClr val="343A40"/>
                </a:solidFill>
                <a:highlight>
                  <a:srgbClr val="FFFFFF"/>
                </a:highlight>
              </a:rPr>
              <a:t>해당 단계를 기존의 Selective search 가 아닌 CNN(RPN)으로 해결</a:t>
            </a:r>
            <a:endParaRPr sz="1100">
              <a:solidFill>
                <a:srgbClr val="343A40"/>
              </a:solidFill>
              <a:highlight>
                <a:srgbClr val="FFFFFF"/>
              </a:highlight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43A40"/>
              </a:buClr>
              <a:buSzPts val="1100"/>
              <a:buChar char="●"/>
            </a:pPr>
            <a:r>
              <a:rPr lang="ko" sz="1100">
                <a:solidFill>
                  <a:srgbClr val="343A40"/>
                </a:solidFill>
                <a:highlight>
                  <a:srgbClr val="FFFFFF"/>
                </a:highlight>
              </a:rPr>
              <a:t>CNN을 통과한 Feature map에서 슬라이딩 윈도우를 이용해 각 지점(anchor)마다 가능한 바운딩 박스의 좌표와 그 점수를 계산</a:t>
            </a:r>
            <a:endParaRPr sz="1100">
              <a:solidFill>
                <a:srgbClr val="343A40"/>
              </a:solidFill>
              <a:highlight>
                <a:srgbClr val="FFFFFF"/>
              </a:highlight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43A40"/>
              </a:buClr>
              <a:buSzPts val="1100"/>
              <a:buChar char="●"/>
            </a:pPr>
            <a:r>
              <a:rPr lang="ko" sz="1100">
                <a:solidFill>
                  <a:srgbClr val="343A40"/>
                </a:solidFill>
                <a:highlight>
                  <a:srgbClr val="FFFFFF"/>
                </a:highlight>
              </a:rPr>
              <a:t>2:1, 1:1, 1:2의 종횡비(Aspect ratio)로 객체를 탐색</a:t>
            </a:r>
            <a:endParaRPr sz="1100">
              <a:solidFill>
                <a:srgbClr val="24292E"/>
              </a:solidFill>
              <a:highlight>
                <a:srgbClr val="FFFFFF"/>
              </a:highlight>
            </a:endParaRPr>
          </a:p>
        </p:txBody>
      </p:sp>
      <p:pic>
        <p:nvPicPr>
          <p:cNvPr id="162" name="Google Shape;16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1275" y="955412"/>
            <a:ext cx="6524451" cy="232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7"/>
          <p:cNvSpPr txBox="1"/>
          <p:nvPr/>
        </p:nvSpPr>
        <p:spPr>
          <a:xfrm>
            <a:off x="183000" y="0"/>
            <a:ext cx="8961000" cy="89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3700">
                <a:solidFill>
                  <a:srgbClr val="000000"/>
                </a:solidFill>
              </a:rPr>
              <a:t> </a:t>
            </a:r>
            <a:r>
              <a:rPr lang="ko" sz="3700"/>
              <a:t>Faster R-CNN</a:t>
            </a:r>
            <a:endParaRPr sz="3700">
              <a:solidFill>
                <a:srgbClr val="000000"/>
              </a:solidFill>
            </a:endParaRPr>
          </a:p>
        </p:txBody>
      </p:sp>
      <p:sp>
        <p:nvSpPr>
          <p:cNvPr id="168" name="Google Shape;168;p27"/>
          <p:cNvSpPr/>
          <p:nvPr/>
        </p:nvSpPr>
        <p:spPr>
          <a:xfrm>
            <a:off x="0" y="0"/>
            <a:ext cx="183000" cy="8961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27"/>
          <p:cNvSpPr txBox="1"/>
          <p:nvPr/>
        </p:nvSpPr>
        <p:spPr>
          <a:xfrm>
            <a:off x="339750" y="3028025"/>
            <a:ext cx="8464500" cy="19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43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350"/>
              <a:buAutoNum type="arabicPeriod"/>
            </a:pPr>
            <a:r>
              <a:rPr lang="ko" sz="1350">
                <a:solidFill>
                  <a:srgbClr val="333333"/>
                </a:solidFill>
                <a:highlight>
                  <a:srgbClr val="FFFFFF"/>
                </a:highlight>
              </a:rPr>
              <a:t>RPN은 ImageNet을 사용하여 학습된 모델로부터 초기화되어 region proposal task를 위해 end to end로 학습됩니다.</a:t>
            </a:r>
            <a:endParaRPr sz="135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-3143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350"/>
              <a:buAutoNum type="arabicPeriod"/>
            </a:pPr>
            <a:r>
              <a:rPr lang="ko" sz="1350">
                <a:solidFill>
                  <a:srgbClr val="333333"/>
                </a:solidFill>
                <a:highlight>
                  <a:srgbClr val="FFFFFF"/>
                </a:highlight>
              </a:rPr>
              <a:t>윗 단계에서 학습된 RPN을 사용하여 Fast R-CNN 모델의 학습을 진행합니다. (초기화는 ImageNet의 학습 모델로)</a:t>
            </a:r>
            <a:endParaRPr sz="135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-3143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350"/>
              <a:buAutoNum type="arabicPeriod"/>
            </a:pPr>
            <a:r>
              <a:rPr lang="ko" sz="1350">
                <a:solidFill>
                  <a:srgbClr val="333333"/>
                </a:solidFill>
                <a:highlight>
                  <a:srgbClr val="FFFFFF"/>
                </a:highlight>
              </a:rPr>
              <a:t>초기화를 위의 네트워크를 사용하여 RPN을 학습하는데 공통된 Conv layer는 고정하고 RPN에만 연결된 층만 학습합니다.</a:t>
            </a:r>
            <a:endParaRPr sz="135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-3143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350"/>
              <a:buAutoNum type="arabicPeriod"/>
            </a:pPr>
            <a:r>
              <a:rPr lang="ko" sz="1350">
                <a:solidFill>
                  <a:srgbClr val="333333"/>
                </a:solidFill>
                <a:highlight>
                  <a:srgbClr val="FFFFFF"/>
                </a:highlight>
              </a:rPr>
              <a:t>공유된 Conv layer를 고정시키고 Fast R-CNN의 학습을 진행합니다.</a:t>
            </a:r>
            <a:endParaRPr sz="1350">
              <a:solidFill>
                <a:srgbClr val="333333"/>
              </a:solidFill>
              <a:highlight>
                <a:srgbClr val="FFFFFF"/>
              </a:highlight>
            </a:endParaRPr>
          </a:p>
        </p:txBody>
      </p:sp>
      <p:pic>
        <p:nvPicPr>
          <p:cNvPr id="170" name="Google Shape;17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1600" y="896088"/>
            <a:ext cx="6312806" cy="208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8"/>
          <p:cNvSpPr txBox="1"/>
          <p:nvPr/>
        </p:nvSpPr>
        <p:spPr>
          <a:xfrm>
            <a:off x="183000" y="0"/>
            <a:ext cx="8961000" cy="89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3700"/>
              <a:t> 알고리즘 비교</a:t>
            </a:r>
            <a:endParaRPr sz="3700">
              <a:solidFill>
                <a:srgbClr val="000000"/>
              </a:solidFill>
            </a:endParaRPr>
          </a:p>
        </p:txBody>
      </p:sp>
      <p:sp>
        <p:nvSpPr>
          <p:cNvPr id="176" name="Google Shape;176;p28"/>
          <p:cNvSpPr/>
          <p:nvPr/>
        </p:nvSpPr>
        <p:spPr>
          <a:xfrm>
            <a:off x="0" y="0"/>
            <a:ext cx="183000" cy="8961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7" name="Google Shape;17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0375" y="996025"/>
            <a:ext cx="6483249" cy="258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99335" y="3680900"/>
            <a:ext cx="4745323" cy="120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/>
        </p:nvSpPr>
        <p:spPr>
          <a:xfrm>
            <a:off x="183000" y="0"/>
            <a:ext cx="8961000" cy="89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3700"/>
              <a:t> Result</a:t>
            </a:r>
            <a:endParaRPr sz="3700">
              <a:solidFill>
                <a:srgbClr val="000000"/>
              </a:solidFill>
            </a:endParaRPr>
          </a:p>
        </p:txBody>
      </p:sp>
      <p:sp>
        <p:nvSpPr>
          <p:cNvPr id="184" name="Google Shape;184;p29"/>
          <p:cNvSpPr/>
          <p:nvPr/>
        </p:nvSpPr>
        <p:spPr>
          <a:xfrm>
            <a:off x="0" y="0"/>
            <a:ext cx="183000" cy="8961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5" name="Google Shape;18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1863" y="1155175"/>
            <a:ext cx="8143275" cy="378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0"/>
          <p:cNvSpPr txBox="1"/>
          <p:nvPr/>
        </p:nvSpPr>
        <p:spPr>
          <a:xfrm>
            <a:off x="183000" y="0"/>
            <a:ext cx="8961000" cy="89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3700"/>
              <a:t> 참고</a:t>
            </a:r>
            <a:endParaRPr sz="3700">
              <a:solidFill>
                <a:srgbClr val="000000"/>
              </a:solidFill>
            </a:endParaRPr>
          </a:p>
        </p:txBody>
      </p:sp>
      <p:sp>
        <p:nvSpPr>
          <p:cNvPr id="191" name="Google Shape;191;p30"/>
          <p:cNvSpPr/>
          <p:nvPr/>
        </p:nvSpPr>
        <p:spPr>
          <a:xfrm>
            <a:off x="0" y="0"/>
            <a:ext cx="183000" cy="8961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30"/>
          <p:cNvSpPr txBox="1"/>
          <p:nvPr/>
        </p:nvSpPr>
        <p:spPr>
          <a:xfrm>
            <a:off x="709525" y="1199225"/>
            <a:ext cx="6475800" cy="21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u="sng">
                <a:solidFill>
                  <a:schemeClr val="hlink"/>
                </a:solidFill>
                <a:hlinkClick r:id="rId3"/>
              </a:rPr>
              <a:t>https://seongkyun.github.io/papers/2019/01/06/Object_detection/</a:t>
            </a:r>
            <a:endParaRPr sz="1700"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u="sng">
                <a:solidFill>
                  <a:schemeClr val="accent5"/>
                </a:solidFill>
                <a:hlinkClick r:id="rId4"/>
              </a:rPr>
              <a:t>https://woosikyang.github.io/fast-rcnn.html</a:t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u="sng">
                <a:solidFill>
                  <a:schemeClr val="accent5"/>
                </a:solidFill>
                <a:hlinkClick r:id="rId5"/>
              </a:rPr>
              <a:t>https://woosikyang.github.io/faster-rcnn.html</a:t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감사합니다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/>
        </p:nvSpPr>
        <p:spPr>
          <a:xfrm>
            <a:off x="183000" y="0"/>
            <a:ext cx="8961000" cy="89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3700"/>
              <a:t>Object Detection</a:t>
            </a:r>
            <a:endParaRPr sz="3700">
              <a:solidFill>
                <a:srgbClr val="000000"/>
              </a:solidFill>
            </a:endParaRPr>
          </a:p>
        </p:txBody>
      </p:sp>
      <p:sp>
        <p:nvSpPr>
          <p:cNvPr id="61" name="Google Shape;61;p14"/>
          <p:cNvSpPr/>
          <p:nvPr/>
        </p:nvSpPr>
        <p:spPr>
          <a:xfrm>
            <a:off x="0" y="0"/>
            <a:ext cx="183000" cy="8961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03450"/>
            <a:ext cx="8839202" cy="2820964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4"/>
          <p:cNvSpPr/>
          <p:nvPr/>
        </p:nvSpPr>
        <p:spPr>
          <a:xfrm>
            <a:off x="4315275" y="1279288"/>
            <a:ext cx="2373300" cy="3069300"/>
          </a:xfrm>
          <a:prstGeom prst="rect">
            <a:avLst/>
          </a:prstGeom>
          <a:noFill/>
          <a:ln cap="flat" cmpd="sng" w="28575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/>
        </p:nvSpPr>
        <p:spPr>
          <a:xfrm>
            <a:off x="183000" y="0"/>
            <a:ext cx="8961000" cy="89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3700">
                <a:solidFill>
                  <a:schemeClr val="dk1"/>
                </a:solidFill>
              </a:rPr>
              <a:t>Object Detection</a:t>
            </a:r>
            <a:endParaRPr sz="3700"/>
          </a:p>
        </p:txBody>
      </p:sp>
      <p:sp>
        <p:nvSpPr>
          <p:cNvPr id="69" name="Google Shape;69;p15"/>
          <p:cNvSpPr/>
          <p:nvPr/>
        </p:nvSpPr>
        <p:spPr>
          <a:xfrm>
            <a:off x="0" y="0"/>
            <a:ext cx="183000" cy="8961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0" name="Google Shape;7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238" y="1027625"/>
            <a:ext cx="7752517" cy="394260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5"/>
          <p:cNvSpPr/>
          <p:nvPr/>
        </p:nvSpPr>
        <p:spPr>
          <a:xfrm>
            <a:off x="946600" y="1147064"/>
            <a:ext cx="668100" cy="453900"/>
          </a:xfrm>
          <a:prstGeom prst="rect">
            <a:avLst/>
          </a:prstGeom>
          <a:noFill/>
          <a:ln cap="flat" cmpd="sng" w="28575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15"/>
          <p:cNvSpPr/>
          <p:nvPr/>
        </p:nvSpPr>
        <p:spPr>
          <a:xfrm>
            <a:off x="980675" y="1675300"/>
            <a:ext cx="933300" cy="453900"/>
          </a:xfrm>
          <a:prstGeom prst="rect">
            <a:avLst/>
          </a:prstGeom>
          <a:noFill/>
          <a:ln cap="flat" cmpd="sng" w="28575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15"/>
          <p:cNvSpPr/>
          <p:nvPr/>
        </p:nvSpPr>
        <p:spPr>
          <a:xfrm>
            <a:off x="3569125" y="1639776"/>
            <a:ext cx="1122000" cy="489300"/>
          </a:xfrm>
          <a:prstGeom prst="rect">
            <a:avLst/>
          </a:prstGeom>
          <a:noFill/>
          <a:ln cap="flat" cmpd="sng" w="28575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/>
          <p:nvPr/>
        </p:nvSpPr>
        <p:spPr>
          <a:xfrm>
            <a:off x="183000" y="0"/>
            <a:ext cx="8961000" cy="89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3700">
                <a:solidFill>
                  <a:srgbClr val="000000"/>
                </a:solidFill>
              </a:rPr>
              <a:t> </a:t>
            </a:r>
            <a:r>
              <a:rPr lang="ko" sz="3700"/>
              <a:t>R-CNN</a:t>
            </a:r>
            <a:endParaRPr sz="3700">
              <a:solidFill>
                <a:srgbClr val="000000"/>
              </a:solidFill>
            </a:endParaRPr>
          </a:p>
        </p:txBody>
      </p:sp>
      <p:sp>
        <p:nvSpPr>
          <p:cNvPr id="79" name="Google Shape;79;p16"/>
          <p:cNvSpPr/>
          <p:nvPr/>
        </p:nvSpPr>
        <p:spPr>
          <a:xfrm>
            <a:off x="0" y="0"/>
            <a:ext cx="183000" cy="8961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0" name="Google Shape;8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9800" y="1252825"/>
            <a:ext cx="4175949" cy="3542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950" y="1252825"/>
            <a:ext cx="4527026" cy="2109000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6"/>
          <p:cNvSpPr txBox="1"/>
          <p:nvPr/>
        </p:nvSpPr>
        <p:spPr>
          <a:xfrm>
            <a:off x="246663" y="3467700"/>
            <a:ext cx="4233600" cy="12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50">
                <a:solidFill>
                  <a:srgbClr val="343A40"/>
                </a:solidFill>
                <a:highlight>
                  <a:srgbClr val="FFFFFF"/>
                </a:highlight>
              </a:rPr>
              <a:t>Hypothesize Bounding Boxes (Proposals)</a:t>
            </a:r>
            <a:endParaRPr sz="1350">
              <a:solidFill>
                <a:srgbClr val="343A40"/>
              </a:solidFill>
              <a:highlight>
                <a:srgbClr val="FFFFFF"/>
              </a:highlight>
            </a:endParaRPr>
          </a:p>
          <a:p>
            <a:pPr indent="-3143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43A40"/>
              </a:buClr>
              <a:buSzPts val="1350"/>
              <a:buChar char="●"/>
            </a:pPr>
            <a:r>
              <a:rPr lang="ko" sz="1350">
                <a:solidFill>
                  <a:srgbClr val="343A40"/>
                </a:solidFill>
                <a:highlight>
                  <a:srgbClr val="FFFFFF"/>
                </a:highlight>
              </a:rPr>
              <a:t>Image로부터 Object가 존재할 적절한 위치에 Bounding Box Proposal (Selective Search)</a:t>
            </a:r>
            <a:endParaRPr sz="1350">
              <a:solidFill>
                <a:srgbClr val="343A40"/>
              </a:solidFill>
              <a:highlight>
                <a:srgbClr val="FFFFFF"/>
              </a:highlight>
            </a:endParaRPr>
          </a:p>
          <a:p>
            <a:pPr indent="-3143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43A40"/>
              </a:buClr>
              <a:buSzPts val="1350"/>
              <a:buChar char="●"/>
            </a:pPr>
            <a:r>
              <a:rPr lang="ko" sz="1350">
                <a:solidFill>
                  <a:srgbClr val="343A40"/>
                </a:solidFill>
                <a:highlight>
                  <a:srgbClr val="FFFFFF"/>
                </a:highlight>
              </a:rPr>
              <a:t>2000개의 Proposal이 생성됨.</a:t>
            </a:r>
            <a:endParaRPr sz="1350">
              <a:solidFill>
                <a:srgbClr val="343A40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 txBox="1"/>
          <p:nvPr/>
        </p:nvSpPr>
        <p:spPr>
          <a:xfrm>
            <a:off x="183000" y="0"/>
            <a:ext cx="8961000" cy="89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3700">
                <a:solidFill>
                  <a:schemeClr val="dk1"/>
                </a:solidFill>
              </a:rPr>
              <a:t> R-CNN</a:t>
            </a:r>
            <a:endParaRPr sz="3700"/>
          </a:p>
        </p:txBody>
      </p:sp>
      <p:sp>
        <p:nvSpPr>
          <p:cNvPr id="88" name="Google Shape;88;p17"/>
          <p:cNvSpPr/>
          <p:nvPr/>
        </p:nvSpPr>
        <p:spPr>
          <a:xfrm>
            <a:off x="0" y="0"/>
            <a:ext cx="183000" cy="8961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9" name="Google Shape;8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3525" y="1245675"/>
            <a:ext cx="4267200" cy="342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950" y="1252825"/>
            <a:ext cx="4527026" cy="210900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7"/>
          <p:cNvSpPr txBox="1"/>
          <p:nvPr/>
        </p:nvSpPr>
        <p:spPr>
          <a:xfrm>
            <a:off x="165812" y="3673025"/>
            <a:ext cx="4395300" cy="7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50">
                <a:solidFill>
                  <a:srgbClr val="343A40"/>
                </a:solidFill>
                <a:highlight>
                  <a:srgbClr val="FFFFFF"/>
                </a:highlight>
              </a:rPr>
              <a:t>Resampling pixels / features for each boxes</a:t>
            </a:r>
            <a:endParaRPr sz="1350">
              <a:solidFill>
                <a:srgbClr val="343A40"/>
              </a:solidFill>
              <a:highlight>
                <a:srgbClr val="FFFFFF"/>
              </a:highlight>
            </a:endParaRPr>
          </a:p>
          <a:p>
            <a:pPr indent="-3143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43A40"/>
              </a:buClr>
              <a:buSzPts val="1350"/>
              <a:buChar char="●"/>
            </a:pPr>
            <a:r>
              <a:rPr lang="ko" sz="1350">
                <a:solidFill>
                  <a:srgbClr val="343A40"/>
                </a:solidFill>
                <a:highlight>
                  <a:srgbClr val="FFFFFF"/>
                </a:highlight>
              </a:rPr>
              <a:t>모든 Proposal을 Crop 후 동일한 크기로 만듦</a:t>
            </a:r>
            <a:endParaRPr sz="1350">
              <a:solidFill>
                <a:srgbClr val="343A40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/>
          <p:nvPr/>
        </p:nvSpPr>
        <p:spPr>
          <a:xfrm>
            <a:off x="183000" y="0"/>
            <a:ext cx="8961000" cy="89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3700">
                <a:solidFill>
                  <a:schemeClr val="dk1"/>
                </a:solidFill>
              </a:rPr>
              <a:t> R-CNN</a:t>
            </a:r>
            <a:endParaRPr sz="3700"/>
          </a:p>
        </p:txBody>
      </p:sp>
      <p:sp>
        <p:nvSpPr>
          <p:cNvPr id="97" name="Google Shape;97;p18"/>
          <p:cNvSpPr/>
          <p:nvPr/>
        </p:nvSpPr>
        <p:spPr>
          <a:xfrm>
            <a:off x="0" y="0"/>
            <a:ext cx="183000" cy="8961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8" name="Google Shape;9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1375" y="1020650"/>
            <a:ext cx="4267200" cy="3760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950" y="1252825"/>
            <a:ext cx="4527026" cy="2109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8"/>
          <p:cNvSpPr txBox="1"/>
          <p:nvPr/>
        </p:nvSpPr>
        <p:spPr>
          <a:xfrm>
            <a:off x="419763" y="3617625"/>
            <a:ext cx="3887400" cy="8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50">
                <a:solidFill>
                  <a:srgbClr val="343A40"/>
                </a:solidFill>
                <a:highlight>
                  <a:srgbClr val="FFFFFF"/>
                </a:highlight>
              </a:rPr>
              <a:t>Classifier / Bounding Box Regressor</a:t>
            </a:r>
            <a:endParaRPr sz="1350">
              <a:solidFill>
                <a:srgbClr val="343A40"/>
              </a:solidFill>
              <a:highlight>
                <a:srgbClr val="FFFFFF"/>
              </a:highlight>
            </a:endParaRPr>
          </a:p>
          <a:p>
            <a:pPr indent="-3143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43A40"/>
              </a:buClr>
              <a:buSzPts val="1350"/>
              <a:buChar char="●"/>
            </a:pPr>
            <a:r>
              <a:rPr lang="ko" sz="1350">
                <a:solidFill>
                  <a:srgbClr val="343A40"/>
                </a:solidFill>
                <a:highlight>
                  <a:srgbClr val="FFFFFF"/>
                </a:highlight>
              </a:rPr>
              <a:t>위의 영상을 Classifier와 Bounding Box Regressor로 처리</a:t>
            </a:r>
            <a:endParaRPr sz="1350">
              <a:solidFill>
                <a:srgbClr val="343A40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9"/>
          <p:cNvSpPr txBox="1"/>
          <p:nvPr/>
        </p:nvSpPr>
        <p:spPr>
          <a:xfrm>
            <a:off x="183000" y="0"/>
            <a:ext cx="8961000" cy="89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3700">
                <a:solidFill>
                  <a:srgbClr val="000000"/>
                </a:solidFill>
              </a:rPr>
              <a:t> </a:t>
            </a:r>
            <a:r>
              <a:rPr lang="ko" sz="3700"/>
              <a:t>R-CNN 특징</a:t>
            </a:r>
            <a:endParaRPr sz="3700">
              <a:solidFill>
                <a:srgbClr val="000000"/>
              </a:solidFill>
            </a:endParaRPr>
          </a:p>
        </p:txBody>
      </p:sp>
      <p:sp>
        <p:nvSpPr>
          <p:cNvPr id="106" name="Google Shape;106;p19"/>
          <p:cNvSpPr/>
          <p:nvPr/>
        </p:nvSpPr>
        <p:spPr>
          <a:xfrm>
            <a:off x="0" y="0"/>
            <a:ext cx="183000" cy="8961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9"/>
          <p:cNvSpPr txBox="1"/>
          <p:nvPr/>
        </p:nvSpPr>
        <p:spPr>
          <a:xfrm>
            <a:off x="327125" y="1155375"/>
            <a:ext cx="8317200" cy="36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24292E"/>
                </a:solidFill>
                <a:highlight>
                  <a:srgbClr val="FFFFFF"/>
                </a:highlight>
              </a:rPr>
              <a:t>R-CNN은 Object Detection 방법들에 비해 굉장히 뛰어난 성능을 보여준것은 분명하지만 </a:t>
            </a:r>
            <a:endParaRPr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>
                <a:solidFill>
                  <a:srgbClr val="24292E"/>
                </a:solidFill>
                <a:highlight>
                  <a:srgbClr val="FFFFFF"/>
                </a:highlight>
              </a:rPr>
              <a:t>다음과 같은 단점들이 있습니다.</a:t>
            </a:r>
            <a:endParaRPr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24292E"/>
              </a:buClr>
              <a:buSzPts val="1400"/>
              <a:buAutoNum type="arabicPeriod"/>
            </a:pPr>
            <a:r>
              <a:rPr b="1" lang="ko">
                <a:solidFill>
                  <a:srgbClr val="24292E"/>
                </a:solidFill>
                <a:highlight>
                  <a:srgbClr val="FFFFFF"/>
                </a:highlight>
              </a:rPr>
              <a:t>오래걸린다.</a:t>
            </a:r>
            <a:endParaRPr b="1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indent="-3175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400"/>
              <a:buChar char="●"/>
            </a:pPr>
            <a:r>
              <a:rPr lang="ko">
                <a:solidFill>
                  <a:srgbClr val="24292E"/>
                </a:solidFill>
                <a:highlight>
                  <a:srgbClr val="FFFFFF"/>
                </a:highlight>
              </a:rPr>
              <a:t>Selective Search에서 뽑아낸 2000개의 이미지들을 CNN모델에 다 돌려서 오래걸립니다.</a:t>
            </a:r>
            <a:endParaRPr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indent="-3175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400"/>
              <a:buChar char="●"/>
            </a:pPr>
            <a:r>
              <a:rPr lang="ko">
                <a:solidFill>
                  <a:srgbClr val="24292E"/>
                </a:solidFill>
                <a:highlight>
                  <a:srgbClr val="FFFFFF"/>
                </a:highlight>
              </a:rPr>
              <a:t>또한 Selective Search가 CPU를 사용하는 알고리즘이기 때문에 오래걸립니다.</a:t>
            </a:r>
            <a:endParaRPr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400"/>
              <a:buAutoNum type="arabicPeriod" startAt="2"/>
            </a:pPr>
            <a:r>
              <a:rPr b="1" lang="ko">
                <a:solidFill>
                  <a:srgbClr val="24292E"/>
                </a:solidFill>
                <a:highlight>
                  <a:srgbClr val="FFFFFF"/>
                </a:highlight>
              </a:rPr>
              <a:t>복잡하다.</a:t>
            </a:r>
            <a:endParaRPr b="1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indent="-3175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400"/>
              <a:buChar char="●"/>
            </a:pPr>
            <a:r>
              <a:rPr lang="ko">
                <a:solidFill>
                  <a:srgbClr val="24292E"/>
                </a:solidFill>
                <a:highlight>
                  <a:srgbClr val="FFFFFF"/>
                </a:highlight>
              </a:rPr>
              <a:t>R-</a:t>
            </a:r>
            <a:r>
              <a:rPr lang="ko">
                <a:solidFill>
                  <a:srgbClr val="24292E"/>
                </a:solidFill>
                <a:highlight>
                  <a:srgbClr val="FFFFFF"/>
                </a:highlight>
              </a:rPr>
              <a:t>CNN은 Multi-Stage Training을 수행하여 CNN, SVM, Bounding Box Regression까지 총 3가지 모델</a:t>
            </a:r>
            <a:r>
              <a:rPr lang="ko">
                <a:solidFill>
                  <a:srgbClr val="24292E"/>
                </a:solidFill>
                <a:highlight>
                  <a:srgbClr val="FFFFFF"/>
                </a:highlight>
              </a:rPr>
              <a:t>을 필요로 합니다.</a:t>
            </a:r>
            <a:endParaRPr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400"/>
              <a:buAutoNum type="arabicPeriod" startAt="3"/>
            </a:pPr>
            <a:r>
              <a:rPr b="1" lang="ko">
                <a:solidFill>
                  <a:srgbClr val="24292E"/>
                </a:solidFill>
                <a:highlight>
                  <a:srgbClr val="FFFFFF"/>
                </a:highlight>
              </a:rPr>
              <a:t>Back Propagation이 안된다.</a:t>
            </a:r>
            <a:endParaRPr b="1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indent="-3175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400"/>
              <a:buChar char="●"/>
            </a:pPr>
            <a:r>
              <a:rPr lang="ko">
                <a:solidFill>
                  <a:srgbClr val="24292E"/>
                </a:solidFill>
                <a:highlight>
                  <a:srgbClr val="FFFFFF"/>
                </a:highlight>
              </a:rPr>
              <a:t>R-CN</a:t>
            </a:r>
            <a:r>
              <a:rPr lang="ko">
                <a:solidFill>
                  <a:srgbClr val="24292E"/>
                </a:solidFill>
                <a:highlight>
                  <a:srgbClr val="FFFFFF"/>
                </a:highlight>
              </a:rPr>
              <a:t>N은 Multi-Stage Training을 수행하기 때문에 SVM, Bounding Box Regression에서 학습한 결과가 </a:t>
            </a:r>
            <a:r>
              <a:rPr lang="ko">
                <a:solidFill>
                  <a:srgbClr val="24292E"/>
                </a:solidFill>
                <a:highlight>
                  <a:srgbClr val="FFFFFF"/>
                </a:highlight>
              </a:rPr>
              <a:t>CNN을 업데이트 시키지 못합니다.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0"/>
          <p:cNvSpPr txBox="1"/>
          <p:nvPr/>
        </p:nvSpPr>
        <p:spPr>
          <a:xfrm>
            <a:off x="183000" y="0"/>
            <a:ext cx="8961000" cy="89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3700">
                <a:solidFill>
                  <a:srgbClr val="000000"/>
                </a:solidFill>
              </a:rPr>
              <a:t> </a:t>
            </a:r>
            <a:r>
              <a:rPr lang="ko" sz="3700"/>
              <a:t>Fast </a:t>
            </a:r>
            <a:r>
              <a:rPr lang="ko" sz="3700"/>
              <a:t>R-CNN</a:t>
            </a:r>
            <a:endParaRPr sz="3700">
              <a:solidFill>
                <a:srgbClr val="000000"/>
              </a:solidFill>
            </a:endParaRPr>
          </a:p>
        </p:txBody>
      </p:sp>
      <p:sp>
        <p:nvSpPr>
          <p:cNvPr id="113" name="Google Shape;113;p20"/>
          <p:cNvSpPr/>
          <p:nvPr/>
        </p:nvSpPr>
        <p:spPr>
          <a:xfrm>
            <a:off x="0" y="0"/>
            <a:ext cx="183000" cy="8961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4" name="Google Shape;11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06900" y="1282300"/>
            <a:ext cx="4613024" cy="3134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3000" y="1368275"/>
            <a:ext cx="4102094" cy="29798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/>
          <p:cNvSpPr txBox="1"/>
          <p:nvPr/>
        </p:nvSpPr>
        <p:spPr>
          <a:xfrm>
            <a:off x="183000" y="0"/>
            <a:ext cx="8961000" cy="89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3700">
                <a:solidFill>
                  <a:srgbClr val="000000"/>
                </a:solidFill>
              </a:rPr>
              <a:t> </a:t>
            </a:r>
            <a:r>
              <a:rPr lang="ko" sz="3700"/>
              <a:t>Fast R-CNN</a:t>
            </a:r>
            <a:endParaRPr sz="3700">
              <a:solidFill>
                <a:srgbClr val="000000"/>
              </a:solidFill>
            </a:endParaRPr>
          </a:p>
        </p:txBody>
      </p:sp>
      <p:sp>
        <p:nvSpPr>
          <p:cNvPr id="121" name="Google Shape;121;p21"/>
          <p:cNvSpPr/>
          <p:nvPr/>
        </p:nvSpPr>
        <p:spPr>
          <a:xfrm>
            <a:off x="0" y="0"/>
            <a:ext cx="183000" cy="8961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2" name="Google Shape;12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58575"/>
            <a:ext cx="8839203" cy="1968556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1"/>
          <p:cNvSpPr txBox="1"/>
          <p:nvPr/>
        </p:nvSpPr>
        <p:spPr>
          <a:xfrm>
            <a:off x="609625" y="3377775"/>
            <a:ext cx="7785000" cy="117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43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43A40"/>
              </a:buClr>
              <a:buSzPts val="1350"/>
              <a:buChar char="●"/>
            </a:pPr>
            <a:r>
              <a:rPr lang="ko" sz="1350">
                <a:solidFill>
                  <a:srgbClr val="343A40"/>
                </a:solidFill>
                <a:highlight>
                  <a:srgbClr val="FFFFFF"/>
                </a:highlight>
              </a:rPr>
              <a:t>Fast R-CNN은 모든 Proposal이 네트워크를 거쳐야 하는 R-CNN의 병목(bottleneck)구조의 단점을 개선하고자 제안 된 방식</a:t>
            </a:r>
            <a:endParaRPr sz="1350">
              <a:solidFill>
                <a:srgbClr val="343A40"/>
              </a:solidFill>
              <a:highlight>
                <a:srgbClr val="FFFFFF"/>
              </a:highlight>
            </a:endParaRPr>
          </a:p>
          <a:p>
            <a:pPr indent="-3143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43A40"/>
              </a:buClr>
              <a:buSzPts val="1350"/>
              <a:buChar char="●"/>
            </a:pPr>
            <a:r>
              <a:rPr lang="ko" sz="1350">
                <a:solidFill>
                  <a:srgbClr val="343A40"/>
                </a:solidFill>
                <a:highlight>
                  <a:srgbClr val="FFFFFF"/>
                </a:highlight>
              </a:rPr>
              <a:t>가장 큰 차이점은, 각 Proposal들이 CNN을 거치는것이 아니라 전체 이미지에 대해 CNN을 한번 거친 후 출력 된 특징 맵(Feature map)단에서 객체 탐지를 수행</a:t>
            </a:r>
            <a:endParaRPr sz="1350">
              <a:solidFill>
                <a:srgbClr val="343A40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